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8289D3-8017-4DC1-9386-D954A3DB1AC6}" type="datetimeFigureOut">
              <a:rPr lang="en-US" smtClean="0"/>
              <a:t>8/6/2015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D384E7-A08A-42B6-B9ED-0FB8F47726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8289D3-8017-4DC1-9386-D954A3DB1AC6}" type="datetimeFigureOut">
              <a:rPr lang="en-US" smtClean="0"/>
              <a:t>8/6/2015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D384E7-A08A-42B6-B9ED-0FB8F47726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8289D3-8017-4DC1-9386-D954A3DB1AC6}" type="datetimeFigureOut">
              <a:rPr lang="en-US" smtClean="0"/>
              <a:t>8/6/2015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D384E7-A08A-42B6-B9ED-0FB8F47726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8289D3-8017-4DC1-9386-D954A3DB1AC6}" type="datetimeFigureOut">
              <a:rPr lang="en-US" smtClean="0"/>
              <a:t>8/6/2015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D384E7-A08A-42B6-B9ED-0FB8F47726F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8289D3-8017-4DC1-9386-D954A3DB1AC6}" type="datetimeFigureOut">
              <a:rPr lang="en-US" smtClean="0"/>
              <a:t>8/6/2015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D384E7-A08A-42B6-B9ED-0FB8F47726F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8289D3-8017-4DC1-9386-D954A3DB1AC6}" type="datetimeFigureOut">
              <a:rPr lang="en-US" smtClean="0"/>
              <a:t>8/6/2015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D384E7-A08A-42B6-B9ED-0FB8F47726F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8289D3-8017-4DC1-9386-D954A3DB1AC6}" type="datetimeFigureOut">
              <a:rPr lang="en-US" smtClean="0"/>
              <a:t>8/6/2015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CD384E7-A08A-42B6-B9ED-0FB8F47726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68289D3-8017-4DC1-9386-D954A3DB1AC6}" type="datetimeFigureOut">
              <a:rPr lang="en-US" smtClean="0"/>
              <a:t>8/6/2015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CD384E7-A08A-42B6-B9ED-0FB8F47726F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8289D3-8017-4DC1-9386-D954A3DB1AC6}" type="datetimeFigureOut">
              <a:rPr lang="en-US" smtClean="0"/>
              <a:t>8/6/2015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CD384E7-A08A-42B6-B9ED-0FB8F47726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68289D3-8017-4DC1-9386-D954A3DB1AC6}" type="datetimeFigureOut">
              <a:rPr lang="en-US" smtClean="0"/>
              <a:t>8/6/2015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D384E7-A08A-42B6-B9ED-0FB8F47726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68289D3-8017-4DC1-9386-D954A3DB1AC6}" type="datetimeFigureOut">
              <a:rPr lang="en-US" smtClean="0"/>
              <a:t>8/6/2015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D384E7-A08A-42B6-B9ED-0FB8F47726F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8289D3-8017-4DC1-9386-D954A3DB1AC6}" type="datetimeFigureOut">
              <a:rPr lang="en-US" smtClean="0"/>
              <a:t>8/6/2015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D384E7-A08A-42B6-B9ED-0FB8F47726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News Literacy and </a:t>
            </a:r>
            <a:r>
              <a:rPr lang="en-US" i="1" dirty="0" smtClean="0"/>
              <a:t>1984</a:t>
            </a:r>
            <a:endParaRPr lang="en-US" dirty="0"/>
          </a:p>
        </p:txBody>
      </p:sp>
      <p:sp>
        <p:nvSpPr>
          <p:cNvPr id="3" name="Subtitle 2"/>
          <p:cNvSpPr>
            <a:spLocks noGrp="1"/>
          </p:cNvSpPr>
          <p:nvPr>
            <p:ph type="subTitle" idx="1"/>
          </p:nvPr>
        </p:nvSpPr>
        <p:spPr/>
        <p:txBody>
          <a:bodyPr/>
          <a:lstStyle/>
          <a:p>
            <a:r>
              <a:rPr lang="en-US" dirty="0" smtClean="0"/>
              <a:t>Shepard Academy Senior Block</a:t>
            </a:r>
            <a:endParaRPr lang="en-US" dirty="0"/>
          </a:p>
        </p:txBody>
      </p:sp>
    </p:spTree>
    <p:extLst>
      <p:ext uri="{BB962C8B-B14F-4D97-AF65-F5344CB8AC3E}">
        <p14:creationId xmlns:p14="http://schemas.microsoft.com/office/powerpoint/2010/main" val="1214648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endParaRPr lang="en-US" dirty="0" smtClean="0"/>
          </a:p>
          <a:p>
            <a:endParaRPr lang="en-US" dirty="0"/>
          </a:p>
          <a:p>
            <a:pPr algn="ctr"/>
            <a:r>
              <a:rPr lang="en-US" sz="6000" dirty="0" smtClean="0"/>
              <a:t>Day Two</a:t>
            </a:r>
            <a:endParaRPr lang="en-US" sz="6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9150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Reflect on your media consumption.</a:t>
            </a:r>
          </a:p>
          <a:p>
            <a:pPr lvl="0"/>
            <a:r>
              <a:rPr lang="en-US" dirty="0"/>
              <a:t>What conclusions can you draw about your level of news literacy from this journal?</a:t>
            </a:r>
          </a:p>
          <a:p>
            <a:pPr lvl="0"/>
            <a:r>
              <a:rPr lang="en-US" dirty="0"/>
              <a:t>How did visual techniques and design elements influence the messages you chose to receive?  Compare print vs. online news media.</a:t>
            </a:r>
          </a:p>
          <a:p>
            <a:pPr lvl="0"/>
            <a:r>
              <a:rPr lang="en-US" dirty="0"/>
              <a:t>What impact does your news consumption have on you?  On the public</a:t>
            </a:r>
            <a:r>
              <a:rPr lang="en-US" dirty="0" smtClean="0"/>
              <a:t>?</a:t>
            </a:r>
            <a:endParaRPr lang="en-US" dirty="0"/>
          </a:p>
        </p:txBody>
      </p:sp>
      <p:sp>
        <p:nvSpPr>
          <p:cNvPr id="3" name="Title 2"/>
          <p:cNvSpPr>
            <a:spLocks noGrp="1"/>
          </p:cNvSpPr>
          <p:nvPr>
            <p:ph type="title"/>
          </p:nvPr>
        </p:nvSpPr>
        <p:spPr/>
        <p:txBody>
          <a:bodyPr/>
          <a:lstStyle/>
          <a:p>
            <a:r>
              <a:rPr lang="en-US" dirty="0" smtClean="0"/>
              <a:t>Reflection</a:t>
            </a:r>
            <a:endParaRPr lang="en-US" dirty="0"/>
          </a:p>
        </p:txBody>
      </p:sp>
    </p:spTree>
    <p:extLst>
      <p:ext uri="{BB962C8B-B14F-4D97-AF65-F5344CB8AC3E}">
        <p14:creationId xmlns:p14="http://schemas.microsoft.com/office/powerpoint/2010/main" val="3396046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a class, review the 12 tenets of news literacy earlier in this PowerPoint.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05424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Pick one of the twelve tenets of news literacy and apply it to </a:t>
            </a:r>
            <a:r>
              <a:rPr lang="en-US" i="1" dirty="0"/>
              <a:t>1984 </a:t>
            </a:r>
            <a:r>
              <a:rPr lang="en-US" dirty="0"/>
              <a:t>and your own life.  If you choose tenet one (Informed citizens are essential to good government and free society), for example, you should explicate this statement, discuss how it relates to the novel (be sure to cite at least three specific, poignant examples), then discuss how it relates to your own life (media consumption, awareness, etc.) and society in general.</a:t>
            </a:r>
          </a:p>
          <a:p>
            <a:pPr marL="109728" indent="0">
              <a:buNone/>
            </a:pPr>
            <a:endParaRPr lang="en-US" dirty="0"/>
          </a:p>
        </p:txBody>
      </p:sp>
      <p:sp>
        <p:nvSpPr>
          <p:cNvPr id="3" name="Title 2"/>
          <p:cNvSpPr>
            <a:spLocks noGrp="1"/>
          </p:cNvSpPr>
          <p:nvPr>
            <p:ph type="title"/>
          </p:nvPr>
        </p:nvSpPr>
        <p:spPr/>
        <p:txBody>
          <a:bodyPr/>
          <a:lstStyle/>
          <a:p>
            <a:r>
              <a:rPr lang="en-US" smtClean="0"/>
              <a:t>Final Assignment</a:t>
            </a:r>
            <a:endParaRPr lang="en-US"/>
          </a:p>
        </p:txBody>
      </p:sp>
    </p:spTree>
    <p:extLst>
      <p:ext uri="{BB962C8B-B14F-4D97-AF65-F5344CB8AC3E}">
        <p14:creationId xmlns:p14="http://schemas.microsoft.com/office/powerpoint/2010/main" val="928820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“To be news literate is to build knowledge, think critically, act civilly and participate in the democratic process.”</a:t>
            </a:r>
            <a:br>
              <a:rPr lang="en-US" dirty="0"/>
            </a:br>
            <a:r>
              <a:rPr lang="en-US" dirty="0"/>
              <a:t>—Robert R. McCormick Foundation</a:t>
            </a:r>
          </a:p>
          <a:p>
            <a:endParaRPr lang="en-US" dirty="0"/>
          </a:p>
        </p:txBody>
      </p:sp>
      <p:sp>
        <p:nvSpPr>
          <p:cNvPr id="2" name="Title 1"/>
          <p:cNvSpPr>
            <a:spLocks noGrp="1"/>
          </p:cNvSpPr>
          <p:nvPr>
            <p:ph type="title"/>
          </p:nvPr>
        </p:nvSpPr>
        <p:spPr/>
        <p:txBody>
          <a:bodyPr/>
          <a:lstStyle/>
          <a:p>
            <a:r>
              <a:rPr lang="en-US" dirty="0" smtClean="0"/>
              <a:t>Discuss:</a:t>
            </a:r>
            <a:endParaRPr lang="en-US" dirty="0"/>
          </a:p>
        </p:txBody>
      </p:sp>
    </p:spTree>
    <p:extLst>
      <p:ext uri="{BB962C8B-B14F-4D97-AF65-F5344CB8AC3E}">
        <p14:creationId xmlns:p14="http://schemas.microsoft.com/office/powerpoint/2010/main" val="383921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1.      Informed citizens are essential to good government and free society.</a:t>
            </a:r>
            <a:br>
              <a:rPr lang="en-US" dirty="0"/>
            </a:br>
            <a:r>
              <a:rPr lang="en-US" dirty="0"/>
              <a:t>2.      There is a public value to sharing accurate, newsworthy information.</a:t>
            </a:r>
            <a:br>
              <a:rPr lang="en-US" dirty="0"/>
            </a:br>
            <a:r>
              <a:rPr lang="en-US" dirty="0"/>
              <a:t>3.      The Internet has changed how people receive news information and now people have to take a more active role in becoming well informed and sharing accurate information</a:t>
            </a:r>
            <a:r>
              <a:rPr lang="en-US" dirty="0" smtClean="0"/>
              <a:t>.</a:t>
            </a:r>
            <a:endParaRPr lang="en-US" dirty="0"/>
          </a:p>
        </p:txBody>
      </p:sp>
      <p:sp>
        <p:nvSpPr>
          <p:cNvPr id="2" name="Title 1"/>
          <p:cNvSpPr>
            <a:spLocks noGrp="1"/>
          </p:cNvSpPr>
          <p:nvPr>
            <p:ph type="title"/>
          </p:nvPr>
        </p:nvSpPr>
        <p:spPr/>
        <p:txBody>
          <a:bodyPr/>
          <a:lstStyle/>
          <a:p>
            <a:r>
              <a:rPr lang="en-US" dirty="0" smtClean="0"/>
              <a:t>News Literacy Tenets</a:t>
            </a:r>
            <a:endParaRPr lang="en-US" dirty="0"/>
          </a:p>
        </p:txBody>
      </p:sp>
    </p:spTree>
    <p:extLst>
      <p:ext uri="{BB962C8B-B14F-4D97-AF65-F5344CB8AC3E}">
        <p14:creationId xmlns:p14="http://schemas.microsoft.com/office/powerpoint/2010/main" val="510637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4.      Accurate information is available online, but so is poor quality, misleading information.</a:t>
            </a:r>
            <a:br>
              <a:rPr lang="en-US" dirty="0"/>
            </a:br>
            <a:r>
              <a:rPr lang="en-US" dirty="0"/>
              <a:t>5.      The Internet makes it possible to independently fact check and verify information by looking at multiple information providers.</a:t>
            </a:r>
            <a:br>
              <a:rPr lang="en-US" dirty="0"/>
            </a:br>
            <a:r>
              <a:rPr lang="en-US" dirty="0"/>
              <a:t>6.      In assessing accuracy of information, it is important to consider who is providing it and their sources and whether the information includes verifiable facts and key perspectives as opposed to opinions and unsubstantiated conclusions.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765360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7.      To be well informed, one should get news from multiple outlets representing different perspectives.</a:t>
            </a:r>
            <a:br>
              <a:rPr lang="en-US" dirty="0"/>
            </a:br>
            <a:r>
              <a:rPr lang="en-US" dirty="0"/>
              <a:t>8.      It’s important to follow a story over time to be able to trust the information.</a:t>
            </a:r>
            <a:br>
              <a:rPr lang="en-US" dirty="0"/>
            </a:br>
            <a:r>
              <a:rPr lang="en-US" dirty="0"/>
              <a:t>9.      Some news and information has a strong bias, and there are ways to recognize this.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32984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10.  One should be skeptical of information based purely on anonymous or biased sources.</a:t>
            </a:r>
            <a:br>
              <a:rPr lang="en-US" dirty="0"/>
            </a:br>
            <a:r>
              <a:rPr lang="en-US" dirty="0"/>
              <a:t>11.  It’s important to be aware of one’s own biases and assumptions and seek reliable information that challenges one’s own views.</a:t>
            </a:r>
            <a:br>
              <a:rPr lang="en-US" dirty="0"/>
            </a:br>
            <a:r>
              <a:rPr lang="en-US" dirty="0"/>
              <a:t>12.  It is important to be open minded rather than having fixed opinions that can’t be changed even with new facts.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56247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As a class, select one </a:t>
            </a:r>
            <a:r>
              <a:rPr lang="en-US" dirty="0"/>
              <a:t>article from either a local media outlet or a national/international </a:t>
            </a:r>
            <a:r>
              <a:rPr lang="en-US" dirty="0" smtClean="0"/>
              <a:t>one: BBC</a:t>
            </a:r>
            <a:r>
              <a:rPr lang="en-US" dirty="0"/>
              <a:t>, PBS, or </a:t>
            </a:r>
            <a:r>
              <a:rPr lang="en-US" dirty="0" smtClean="0"/>
              <a:t>NPR.  Use </a:t>
            </a:r>
            <a:r>
              <a:rPr lang="en-US" dirty="0"/>
              <a:t>the </a:t>
            </a:r>
            <a:r>
              <a:rPr lang="en-US" dirty="0" err="1"/>
              <a:t>ActivInspire</a:t>
            </a:r>
            <a:r>
              <a:rPr lang="en-US" dirty="0"/>
              <a:t> desktop annotation software to highlight:</a:t>
            </a:r>
          </a:p>
          <a:p>
            <a:pPr lvl="1"/>
            <a:r>
              <a:rPr lang="en-US" dirty="0"/>
              <a:t>Sources (both names and descriptions) in green</a:t>
            </a:r>
          </a:p>
          <a:p>
            <a:pPr lvl="1"/>
            <a:r>
              <a:rPr lang="en-US" dirty="0"/>
              <a:t>Attribution in red</a:t>
            </a:r>
          </a:p>
          <a:p>
            <a:pPr lvl="1"/>
            <a:r>
              <a:rPr lang="en-US" dirty="0"/>
              <a:t>Any questionable information or unsubstantiated opinion (if found) in gray</a:t>
            </a:r>
          </a:p>
        </p:txBody>
      </p:sp>
      <p:sp>
        <p:nvSpPr>
          <p:cNvPr id="2" name="Title 1"/>
          <p:cNvSpPr>
            <a:spLocks noGrp="1"/>
          </p:cNvSpPr>
          <p:nvPr>
            <p:ph type="title"/>
          </p:nvPr>
        </p:nvSpPr>
        <p:spPr/>
        <p:txBody>
          <a:bodyPr>
            <a:normAutofit/>
          </a:bodyPr>
          <a:lstStyle/>
          <a:p>
            <a:r>
              <a:rPr lang="en-US" dirty="0" smtClean="0"/>
              <a:t>News Literacy Practice</a:t>
            </a:r>
            <a:endParaRPr lang="en-US" dirty="0"/>
          </a:p>
        </p:txBody>
      </p:sp>
    </p:spTree>
    <p:extLst>
      <p:ext uri="{BB962C8B-B14F-4D97-AF65-F5344CB8AC3E}">
        <p14:creationId xmlns:p14="http://schemas.microsoft.com/office/powerpoint/2010/main" val="1076034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What potential biases might the source have?</a:t>
            </a:r>
          </a:p>
          <a:p>
            <a:pPr lvl="0"/>
            <a:r>
              <a:rPr lang="en-US" dirty="0"/>
              <a:t>Is the source qualified?</a:t>
            </a:r>
          </a:p>
          <a:p>
            <a:pPr lvl="0"/>
            <a:r>
              <a:rPr lang="en-US" dirty="0"/>
              <a:t>Is the information accurate and verified by other sources or by the writer?</a:t>
            </a:r>
          </a:p>
          <a:p>
            <a:pPr lvl="0"/>
            <a:r>
              <a:rPr lang="en-US" dirty="0" smtClean="0"/>
              <a:t>Is </a:t>
            </a:r>
            <a:r>
              <a:rPr lang="en-US" dirty="0"/>
              <a:t>the writing transparent?</a:t>
            </a:r>
          </a:p>
          <a:p>
            <a:pPr lvl="0"/>
            <a:r>
              <a:rPr lang="en-US" dirty="0"/>
              <a:t>Is the information verified?</a:t>
            </a:r>
          </a:p>
          <a:p>
            <a:pPr lvl="0"/>
            <a:r>
              <a:rPr lang="en-US" dirty="0"/>
              <a:t>Is emphasis placed on the truth</a:t>
            </a:r>
            <a:r>
              <a:rPr lang="en-US" dirty="0" smtClean="0"/>
              <a:t>?</a:t>
            </a:r>
            <a:endParaRPr lang="en-US" dirty="0"/>
          </a:p>
        </p:txBody>
      </p:sp>
      <p:sp>
        <p:nvSpPr>
          <p:cNvPr id="2" name="Title 1"/>
          <p:cNvSpPr>
            <a:spLocks noGrp="1"/>
          </p:cNvSpPr>
          <p:nvPr>
            <p:ph type="title"/>
          </p:nvPr>
        </p:nvSpPr>
        <p:spPr/>
        <p:txBody>
          <a:bodyPr>
            <a:normAutofit/>
          </a:bodyPr>
          <a:lstStyle/>
          <a:p>
            <a:r>
              <a:rPr lang="en-US" dirty="0" smtClean="0"/>
              <a:t>Analyze Your Findings</a:t>
            </a:r>
            <a:endParaRPr lang="en-US" dirty="0"/>
          </a:p>
        </p:txBody>
      </p:sp>
    </p:spTree>
    <p:extLst>
      <p:ext uri="{BB962C8B-B14F-4D97-AF65-F5344CB8AC3E}">
        <p14:creationId xmlns:p14="http://schemas.microsoft.com/office/powerpoint/2010/main" val="64450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Write down every media you consume over the next 24 hours, as well as how long you used it:</a:t>
            </a:r>
          </a:p>
          <a:p>
            <a:pPr lvl="1"/>
            <a:r>
              <a:rPr lang="en-US" dirty="0" smtClean="0"/>
              <a:t>News sites or apps</a:t>
            </a:r>
          </a:p>
          <a:p>
            <a:pPr lvl="1"/>
            <a:r>
              <a:rPr lang="en-US" dirty="0" smtClean="0"/>
              <a:t>TV</a:t>
            </a:r>
          </a:p>
          <a:p>
            <a:pPr lvl="1"/>
            <a:r>
              <a:rPr lang="en-US" dirty="0" smtClean="0"/>
              <a:t>Netflix</a:t>
            </a:r>
          </a:p>
          <a:p>
            <a:pPr lvl="1"/>
            <a:r>
              <a:rPr lang="en-US" dirty="0" smtClean="0"/>
              <a:t>Twitter (social media)</a:t>
            </a:r>
          </a:p>
          <a:p>
            <a:pPr lvl="1"/>
            <a:r>
              <a:rPr lang="en-US" dirty="0" smtClean="0"/>
              <a:t>Sports</a:t>
            </a:r>
          </a:p>
          <a:p>
            <a:pPr lvl="1"/>
            <a:r>
              <a:rPr lang="en-US" dirty="0" smtClean="0"/>
              <a:t>Radio</a:t>
            </a:r>
          </a:p>
        </p:txBody>
      </p:sp>
      <p:sp>
        <p:nvSpPr>
          <p:cNvPr id="3" name="Title 2"/>
          <p:cNvSpPr>
            <a:spLocks noGrp="1"/>
          </p:cNvSpPr>
          <p:nvPr>
            <p:ph type="title"/>
          </p:nvPr>
        </p:nvSpPr>
        <p:spPr/>
        <p:txBody>
          <a:bodyPr/>
          <a:lstStyle/>
          <a:p>
            <a:r>
              <a:rPr lang="en-US" dirty="0" smtClean="0"/>
              <a:t>Homework</a:t>
            </a:r>
            <a:endParaRPr lang="en-US" dirty="0"/>
          </a:p>
        </p:txBody>
      </p:sp>
    </p:spTree>
    <p:extLst>
      <p:ext uri="{BB962C8B-B14F-4D97-AF65-F5344CB8AC3E}">
        <p14:creationId xmlns:p14="http://schemas.microsoft.com/office/powerpoint/2010/main" val="2415456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352</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News Literacy and 1984</vt:lpstr>
      <vt:lpstr>Discuss:</vt:lpstr>
      <vt:lpstr>News Literacy Tenets</vt:lpstr>
      <vt:lpstr>PowerPoint Presentation</vt:lpstr>
      <vt:lpstr>PowerPoint Presentation</vt:lpstr>
      <vt:lpstr>PowerPoint Presentation</vt:lpstr>
      <vt:lpstr>News Literacy Practice</vt:lpstr>
      <vt:lpstr>Analyze Your Findings</vt:lpstr>
      <vt:lpstr>Homework</vt:lpstr>
      <vt:lpstr>PowerPoint Presentation</vt:lpstr>
      <vt:lpstr>Reflection</vt:lpstr>
      <vt:lpstr>PowerPoint Presentation</vt:lpstr>
      <vt:lpstr>Final Assignment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 Literacy and 1984</dc:title>
  <dc:creator>Barringer, Peter</dc:creator>
  <cp:lastModifiedBy>Barringer, Peter</cp:lastModifiedBy>
  <cp:revision>3</cp:revision>
  <dcterms:created xsi:type="dcterms:W3CDTF">2015-08-06T16:33:36Z</dcterms:created>
  <dcterms:modified xsi:type="dcterms:W3CDTF">2015-08-06T16:43:17Z</dcterms:modified>
</cp:coreProperties>
</file>